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8" r:id="rId7"/>
    <p:sldId id="509" r:id="rId8"/>
    <p:sldId id="511" r:id="rId9"/>
    <p:sldId id="513" r:id="rId10"/>
    <p:sldId id="516" r:id="rId11"/>
    <p:sldId id="514" r:id="rId12"/>
    <p:sldId id="518" r:id="rId13"/>
    <p:sldId id="517"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71" d="100"/>
          <a:sy n="71" d="100"/>
        </p:scale>
        <p:origin x="103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8/04/2024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8/04/2024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180479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38453" y="2433503"/>
            <a:ext cx="7352512" cy="2585323"/>
          </a:xfrm>
          <a:prstGeom prst="rect">
            <a:avLst/>
          </a:prstGeom>
          <a:noFill/>
        </p:spPr>
        <p:txBody>
          <a:bodyPr wrap="square" rtlCol="0">
            <a:spAutoFit/>
          </a:bodyPr>
          <a:lstStyle/>
          <a:p>
            <a:r>
              <a:rPr lang="es-MX" sz="5400" dirty="0"/>
              <a:t>Sistema para la Gestión de Clientes y Productos ITEMS Gestión Pro</a:t>
            </a:r>
            <a:endParaRPr lang="es-ES" sz="54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8693329" y="2761817"/>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pic>
        <p:nvPicPr>
          <p:cNvPr id="4" name="Imagen 3">
            <a:extLst>
              <a:ext uri="{FF2B5EF4-FFF2-40B4-BE49-F238E27FC236}">
                <a16:creationId xmlns:a16="http://schemas.microsoft.com/office/drawing/2014/main" id="{DF7BD77A-598F-352C-988A-E21EC1F26BA8}"/>
              </a:ext>
            </a:extLst>
          </p:cNvPr>
          <p:cNvPicPr>
            <a:picLocks noChangeAspect="1"/>
          </p:cNvPicPr>
          <p:nvPr/>
        </p:nvPicPr>
        <p:blipFill>
          <a:blip r:embed="rId3"/>
          <a:stretch>
            <a:fillRect/>
          </a:stretch>
        </p:blipFill>
        <p:spPr>
          <a:xfrm>
            <a:off x="8661055" y="3005762"/>
            <a:ext cx="2108028" cy="87101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Modelo Relacional</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02F3C9C7-26A4-F1F9-21D5-71414093A2C4}"/>
              </a:ext>
            </a:extLst>
          </p:cNvPr>
          <p:cNvPicPr>
            <a:picLocks noChangeAspect="1"/>
          </p:cNvPicPr>
          <p:nvPr/>
        </p:nvPicPr>
        <p:blipFill rotWithShape="1">
          <a:blip r:embed="rId2"/>
          <a:srcRect b="26300"/>
          <a:stretch/>
        </p:blipFill>
        <p:spPr>
          <a:xfrm>
            <a:off x="8672059" y="591042"/>
            <a:ext cx="1167837" cy="355630"/>
          </a:xfrm>
          <a:prstGeom prst="rect">
            <a:avLst/>
          </a:prstGeom>
        </p:spPr>
      </p:pic>
      <p:pic>
        <p:nvPicPr>
          <p:cNvPr id="7" name="Imagen 6">
            <a:extLst>
              <a:ext uri="{FF2B5EF4-FFF2-40B4-BE49-F238E27FC236}">
                <a16:creationId xmlns:a16="http://schemas.microsoft.com/office/drawing/2014/main" id="{BC2D1211-1039-7974-CA51-D520629DD4A9}"/>
              </a:ext>
            </a:extLst>
          </p:cNvPr>
          <p:cNvPicPr>
            <a:picLocks noChangeAspect="1"/>
          </p:cNvPicPr>
          <p:nvPr/>
        </p:nvPicPr>
        <p:blipFill rotWithShape="1">
          <a:blip r:embed="rId3"/>
          <a:srcRect t="3039"/>
          <a:stretch/>
        </p:blipFill>
        <p:spPr>
          <a:xfrm>
            <a:off x="796065" y="1516944"/>
            <a:ext cx="10734115" cy="5341056"/>
          </a:xfrm>
          <a:prstGeom prst="rect">
            <a:avLst/>
          </a:prstGeom>
        </p:spPr>
      </p:pic>
    </p:spTree>
    <p:extLst>
      <p:ext uri="{BB962C8B-B14F-4D97-AF65-F5344CB8AC3E}">
        <p14:creationId xmlns:p14="http://schemas.microsoft.com/office/powerpoint/2010/main" val="40285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endParaRPr lang="es-MX" sz="1600" dirty="0">
              <a:latin typeface="Work Sans Light" pitchFamily="2" charset="77"/>
            </a:endParaRPr>
          </a:p>
          <a:p>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pic>
        <p:nvPicPr>
          <p:cNvPr id="3" name="Imagen 2">
            <a:extLst>
              <a:ext uri="{FF2B5EF4-FFF2-40B4-BE49-F238E27FC236}">
                <a16:creationId xmlns:a16="http://schemas.microsoft.com/office/drawing/2014/main" id="{56F38187-1454-5141-2179-8668DEC9FA65}"/>
              </a:ext>
            </a:extLst>
          </p:cNvPr>
          <p:cNvPicPr>
            <a:picLocks noChangeAspect="1"/>
          </p:cNvPicPr>
          <p:nvPr/>
        </p:nvPicPr>
        <p:blipFill rotWithShape="1">
          <a:blip r:embed="rId2"/>
          <a:srcRect b="26300"/>
          <a:stretch/>
        </p:blipFill>
        <p:spPr>
          <a:xfrm>
            <a:off x="8672059" y="591042"/>
            <a:ext cx="1167837" cy="355630"/>
          </a:xfrm>
          <a:prstGeom prst="rect">
            <a:avLst/>
          </a:prstGeom>
        </p:spPr>
      </p:pic>
    </p:spTree>
    <p:extLst>
      <p:ext uri="{BB962C8B-B14F-4D97-AF65-F5344CB8AC3E}">
        <p14:creationId xmlns:p14="http://schemas.microsoft.com/office/powerpoint/2010/main" val="37291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DDL y DLM</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02F3C9C7-26A4-F1F9-21D5-71414093A2C4}"/>
              </a:ext>
            </a:extLst>
          </p:cNvPr>
          <p:cNvPicPr>
            <a:picLocks noChangeAspect="1"/>
          </p:cNvPicPr>
          <p:nvPr/>
        </p:nvPicPr>
        <p:blipFill rotWithShape="1">
          <a:blip r:embed="rId3"/>
          <a:srcRect b="26300"/>
          <a:stretch/>
        </p:blipFill>
        <p:spPr>
          <a:xfrm>
            <a:off x="8672059" y="591042"/>
            <a:ext cx="1167837" cy="355630"/>
          </a:xfrm>
          <a:prstGeom prst="rect">
            <a:avLst/>
          </a:prstGeom>
        </p:spPr>
      </p:pic>
      <p:pic>
        <p:nvPicPr>
          <p:cNvPr id="7" name="Imagen 6">
            <a:extLst>
              <a:ext uri="{FF2B5EF4-FFF2-40B4-BE49-F238E27FC236}">
                <a16:creationId xmlns:a16="http://schemas.microsoft.com/office/drawing/2014/main" id="{AF23411F-6D21-A619-3E21-B10A46302278}"/>
              </a:ext>
            </a:extLst>
          </p:cNvPr>
          <p:cNvPicPr>
            <a:picLocks noChangeAspect="1"/>
          </p:cNvPicPr>
          <p:nvPr/>
        </p:nvPicPr>
        <p:blipFill rotWithShape="1">
          <a:blip r:embed="rId4"/>
          <a:srcRect t="16586"/>
          <a:stretch/>
        </p:blipFill>
        <p:spPr>
          <a:xfrm>
            <a:off x="1162416" y="1529024"/>
            <a:ext cx="10044722" cy="5129960"/>
          </a:xfrm>
          <a:prstGeom prst="rect">
            <a:avLst/>
          </a:prstGeom>
        </p:spPr>
      </p:pic>
    </p:spTree>
    <p:extLst>
      <p:ext uri="{BB962C8B-B14F-4D97-AF65-F5344CB8AC3E}">
        <p14:creationId xmlns:p14="http://schemas.microsoft.com/office/powerpoint/2010/main" val="293228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DDL y DLM</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02F3C9C7-26A4-F1F9-21D5-71414093A2C4}"/>
              </a:ext>
            </a:extLst>
          </p:cNvPr>
          <p:cNvPicPr>
            <a:picLocks noChangeAspect="1"/>
          </p:cNvPicPr>
          <p:nvPr/>
        </p:nvPicPr>
        <p:blipFill rotWithShape="1">
          <a:blip r:embed="rId2"/>
          <a:srcRect b="26300"/>
          <a:stretch/>
        </p:blipFill>
        <p:spPr>
          <a:xfrm>
            <a:off x="8672059" y="591042"/>
            <a:ext cx="1167837" cy="355630"/>
          </a:xfrm>
          <a:prstGeom prst="rect">
            <a:avLst/>
          </a:prstGeom>
        </p:spPr>
      </p:pic>
      <p:pic>
        <p:nvPicPr>
          <p:cNvPr id="12" name="Imagen 11">
            <a:extLst>
              <a:ext uri="{FF2B5EF4-FFF2-40B4-BE49-F238E27FC236}">
                <a16:creationId xmlns:a16="http://schemas.microsoft.com/office/drawing/2014/main" id="{3536A4A9-B7E9-B4EE-406B-981369FBBA97}"/>
              </a:ext>
            </a:extLst>
          </p:cNvPr>
          <p:cNvPicPr>
            <a:picLocks noChangeAspect="1"/>
          </p:cNvPicPr>
          <p:nvPr/>
        </p:nvPicPr>
        <p:blipFill>
          <a:blip r:embed="rId3"/>
          <a:stretch>
            <a:fillRect/>
          </a:stretch>
        </p:blipFill>
        <p:spPr>
          <a:xfrm>
            <a:off x="624804" y="1577137"/>
            <a:ext cx="5089232" cy="5170382"/>
          </a:xfrm>
          <a:prstGeom prst="rect">
            <a:avLst/>
          </a:prstGeom>
        </p:spPr>
      </p:pic>
      <p:pic>
        <p:nvPicPr>
          <p:cNvPr id="14" name="Imagen 13">
            <a:extLst>
              <a:ext uri="{FF2B5EF4-FFF2-40B4-BE49-F238E27FC236}">
                <a16:creationId xmlns:a16="http://schemas.microsoft.com/office/drawing/2014/main" id="{F5EEB666-E3B8-F049-8D35-46ADEF2F3223}"/>
              </a:ext>
            </a:extLst>
          </p:cNvPr>
          <p:cNvPicPr>
            <a:picLocks noChangeAspect="1"/>
          </p:cNvPicPr>
          <p:nvPr/>
        </p:nvPicPr>
        <p:blipFill rotWithShape="1">
          <a:blip r:embed="rId4"/>
          <a:srcRect r="25403"/>
          <a:stretch/>
        </p:blipFill>
        <p:spPr>
          <a:xfrm>
            <a:off x="5882604" y="1939218"/>
            <a:ext cx="5089232" cy="4446219"/>
          </a:xfrm>
          <a:prstGeom prst="rect">
            <a:avLst/>
          </a:prstGeom>
        </p:spPr>
      </p:pic>
    </p:spTree>
    <p:extLst>
      <p:ext uri="{BB962C8B-B14F-4D97-AF65-F5344CB8AC3E}">
        <p14:creationId xmlns:p14="http://schemas.microsoft.com/office/powerpoint/2010/main" val="2124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spTree>
    <p:extLst>
      <p:ext uri="{BB962C8B-B14F-4D97-AF65-F5344CB8AC3E}">
        <p14:creationId xmlns:p14="http://schemas.microsoft.com/office/powerpoint/2010/main" val="28431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680033" y="675443"/>
            <a:ext cx="6831934" cy="2062103"/>
          </a:xfrm>
          <a:prstGeom prst="rect">
            <a:avLst/>
          </a:prstGeom>
          <a:noFill/>
        </p:spPr>
        <p:txBody>
          <a:bodyPr wrap="none" rtlCol="0">
            <a:spAutoFit/>
          </a:bodyPr>
          <a:lstStyle/>
          <a:p>
            <a:pPr algn="ctr"/>
            <a:r>
              <a:rPr lang="es-MX" sz="3600" dirty="0"/>
              <a:t>Sistema para la Gestión de Clientes </a:t>
            </a:r>
          </a:p>
          <a:p>
            <a:pPr algn="ctr"/>
            <a:r>
              <a:rPr lang="es-MX" sz="3600" dirty="0"/>
              <a:t>y Productos ITEMS Gestión Pro</a:t>
            </a:r>
          </a:p>
          <a:p>
            <a:pPr algn="ctr"/>
            <a:endParaRPr lang="es-MX" sz="3600" dirty="0"/>
          </a:p>
          <a:p>
            <a:pPr algn="ctr"/>
            <a:r>
              <a:rPr lang="es-MX" sz="2000" dirty="0"/>
              <a:t>Software integral de gestión de clientes, productos y servicios</a:t>
            </a:r>
            <a:endParaRPr lang="es-CO" sz="20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Cristhian Fernando Bolívar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Alejandra Carvajal Enciso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Edison Vargas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Christian Alejandro Velásquez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1815882"/>
          </a:xfrm>
          <a:prstGeom prst="rect">
            <a:avLst/>
          </a:prstGeom>
          <a:noFill/>
        </p:spPr>
        <p:txBody>
          <a:bodyPr wrap="square" rtlCol="0">
            <a:spAutoFit/>
          </a:bodyPr>
          <a:lstStyle/>
          <a:p>
            <a:r>
              <a:rPr lang="es-ES" sz="1600" dirty="0">
                <a:latin typeface="Work Sans Light" pitchFamily="2" charset="77"/>
              </a:rPr>
              <a:t>Breve párrafo Introductorio sobre el contexto: sector, organización, producto, servicio, etc.</a:t>
            </a:r>
          </a:p>
          <a:p>
            <a:endParaRPr lang="es-ES" sz="1600" dirty="0">
              <a:latin typeface="Work Sans Light" pitchFamily="2" charset="77"/>
            </a:endParaRPr>
          </a:p>
          <a:p>
            <a:r>
              <a:rPr lang="es-ES" sz="1600" dirty="0">
                <a:latin typeface="Work Sans Light" pitchFamily="2" charset="77"/>
              </a:rPr>
              <a:t>Descripción de la Presentación, es decir, problema, Objetivos, Justificación, alcance y delimitación.</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2350297" y="3184019"/>
            <a:ext cx="2001545" cy="1334363"/>
          </a:xfrm>
          <a:prstGeom prst="rect">
            <a:avLst/>
          </a:prstGeom>
          <a:noFill/>
          <a:ln>
            <a:solidFill>
              <a:schemeClr val="tx1"/>
            </a:solidFill>
          </a:ln>
        </p:spPr>
        <p:txBody>
          <a:bodyPr wrap="square" rtlCol="0" anchor="ctr" anchorCtr="0">
            <a:noAutofit/>
          </a:bodyPr>
          <a:lstStyle/>
          <a:p>
            <a:pPr algn="ct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a:extLst>
              <a:ext uri="{FF2B5EF4-FFF2-40B4-BE49-F238E27FC236}">
                <a16:creationId xmlns:a16="http://schemas.microsoft.com/office/drawing/2014/main" id="{DE836583-61C7-22B5-6CA6-AD964237C6ED}"/>
              </a:ext>
            </a:extLst>
          </p:cNvPr>
          <p:cNvPicPr>
            <a:picLocks noChangeAspect="1"/>
          </p:cNvPicPr>
          <p:nvPr/>
        </p:nvPicPr>
        <p:blipFill>
          <a:blip r:embed="rId3"/>
          <a:stretch>
            <a:fillRect/>
          </a:stretch>
        </p:blipFill>
        <p:spPr>
          <a:xfrm>
            <a:off x="2291270" y="3429000"/>
            <a:ext cx="2140772" cy="884539"/>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544475" y="2269949"/>
            <a:ext cx="11447293" cy="3539430"/>
          </a:xfrm>
          <a:prstGeom prst="rect">
            <a:avLst/>
          </a:prstGeom>
          <a:noFill/>
        </p:spPr>
        <p:txBody>
          <a:bodyPr wrap="square" rtlCol="0">
            <a:spAutoFit/>
          </a:bodyPr>
          <a:lstStyle/>
          <a:p>
            <a:r>
              <a:rPr lang="es-MX" sz="2800" dirty="0"/>
              <a:t>El “Sistema para la Gestión de Clientes y Productos - ITEMS Gestión Pro” propuesto para ÍTEMS Colombia surge de la necesidad de mejorar la gestión de los servicios que presta la empresa, que van desde el asesoramiento profesional hasta la instalación y mantenimiento de sistemas de seguridad.</a:t>
            </a:r>
          </a:p>
          <a:p>
            <a:pPr marL="285750" indent="-285750">
              <a:buFont typeface="Arial" panose="020B0604020202020204" pitchFamily="34" charset="0"/>
              <a:buChar char="•"/>
            </a:pPr>
            <a:endParaRPr lang="es-MX" sz="2800" dirty="0">
              <a:latin typeface="Work Sans Light" pitchFamily="2" charset="77"/>
            </a:endParaRPr>
          </a:p>
          <a:p>
            <a:r>
              <a:rPr lang="es-MX" sz="2800" dirty="0"/>
              <a:t>Actualmente, la empresa carece de un sistema de información que pueda rastrear y gestionar fácilmente a sus clientes y servicios, lo que genera retrasos en el mantenimiento e insatisfacción de los clientes.</a:t>
            </a:r>
            <a:endParaRPr lang="es-MX" sz="2800" dirty="0">
              <a:latin typeface="Work Sans Light" pitchFamily="2" charset="77"/>
            </a:endParaRPr>
          </a:p>
        </p:txBody>
      </p:sp>
      <p:pic>
        <p:nvPicPr>
          <p:cNvPr id="7" name="Imagen 6">
            <a:extLst>
              <a:ext uri="{FF2B5EF4-FFF2-40B4-BE49-F238E27FC236}">
                <a16:creationId xmlns:a16="http://schemas.microsoft.com/office/drawing/2014/main" id="{A459CEC1-EC5E-3521-670E-4DBBC5BFA3C8}"/>
              </a:ext>
            </a:extLst>
          </p:cNvPr>
          <p:cNvPicPr>
            <a:picLocks noChangeAspect="1"/>
          </p:cNvPicPr>
          <p:nvPr/>
        </p:nvPicPr>
        <p:blipFill rotWithShape="1">
          <a:blip r:embed="rId2"/>
          <a:srcRect b="26300"/>
          <a:stretch/>
        </p:blipFill>
        <p:spPr>
          <a:xfrm>
            <a:off x="8672059" y="591042"/>
            <a:ext cx="1167837" cy="355630"/>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077218"/>
          </a:xfrm>
          <a:prstGeom prst="rect">
            <a:avLst/>
          </a:prstGeom>
          <a:noFill/>
        </p:spPr>
        <p:txBody>
          <a:bodyPr wrap="square" rtlCol="0">
            <a:spAutoFit/>
          </a:bodyPr>
          <a:lstStyle/>
          <a:p>
            <a:r>
              <a:rPr lang="es-MX" sz="1600" dirty="0"/>
              <a:t>Implementar un software integral de gestión de clientes </a:t>
            </a:r>
            <a:r>
              <a:rPr lang="es-MX" sz="1600" dirty="0" err="1"/>
              <a:t>Items</a:t>
            </a:r>
            <a:r>
              <a:rPr lang="es-MX" sz="1600" dirty="0"/>
              <a:t> Gestión PRO, para facilitar la administración de los productos y servicios que ofrece la empresa </a:t>
            </a:r>
            <a:r>
              <a:rPr lang="es-MX" sz="1600" dirty="0" err="1"/>
              <a:t>Items</a:t>
            </a:r>
            <a:r>
              <a:rPr lang="es-MX" sz="1600" dirty="0"/>
              <a:t> Colombia.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308324"/>
          </a:xfrm>
          <a:prstGeom prst="rect">
            <a:avLst/>
          </a:prstGeom>
          <a:noFill/>
        </p:spPr>
        <p:txBody>
          <a:bodyPr wrap="square" rtlCol="0">
            <a:spAutoFit/>
          </a:bodyPr>
          <a:lstStyle/>
          <a:p>
            <a:pPr marL="285750" indent="-285750">
              <a:buFont typeface="Arial" panose="020B0604020202020204" pitchFamily="34" charset="0"/>
              <a:buChar char="•"/>
            </a:pPr>
            <a:r>
              <a:rPr lang="es-MX" sz="1600" dirty="0"/>
              <a:t>Tener un registro de datos completo de los clientes de ÍTEMS COLOMBIA.</a:t>
            </a:r>
          </a:p>
          <a:p>
            <a:pPr marL="285750" indent="-285750">
              <a:buFont typeface="Arial" panose="020B0604020202020204" pitchFamily="34" charset="0"/>
              <a:buChar char="•"/>
            </a:pPr>
            <a:r>
              <a:rPr lang="es-MX" sz="1600" dirty="0"/>
              <a:t>Clasificar los clientes respecto a los mantenimientos o instalaciones.</a:t>
            </a:r>
          </a:p>
          <a:p>
            <a:pPr marL="285750" indent="-285750">
              <a:buFont typeface="Arial" panose="020B0604020202020204" pitchFamily="34" charset="0"/>
              <a:buChar char="•"/>
            </a:pPr>
            <a:r>
              <a:rPr lang="es-MX" sz="1600" dirty="0"/>
              <a:t>Facilitar la consulta de productos y servicios de manera ágil y oportuna.</a:t>
            </a:r>
          </a:p>
          <a:p>
            <a:pPr marL="285750" indent="-285750">
              <a:buFont typeface="Arial" panose="020B0604020202020204" pitchFamily="34" charset="0"/>
              <a:buChar char="•"/>
            </a:pPr>
            <a:r>
              <a:rPr lang="es-MX" sz="1600" dirty="0"/>
              <a:t>Desarrollar sistemas automatizados de alerta y recordatorio para notificar a los clientes y equipos de gestión sobre el próximo mantenimiento.</a:t>
            </a: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2033281"/>
            <a:ext cx="11447293" cy="3970318"/>
          </a:xfrm>
          <a:prstGeom prst="rect">
            <a:avLst/>
          </a:prstGeom>
          <a:noFill/>
        </p:spPr>
        <p:txBody>
          <a:bodyPr wrap="square" rtlCol="0">
            <a:spAutoFit/>
          </a:bodyPr>
          <a:lstStyle/>
          <a:p>
            <a:r>
              <a:rPr lang="es-MX" sz="2800" dirty="0"/>
              <a:t>El software de gestión integrada de clientes desarrollado como parte de este proyecto es un producto independiente diseñado específicamente para perfeccionar la gestión de los productos y servicios ofrecidos por ÍTEMS Colombia. </a:t>
            </a:r>
          </a:p>
          <a:p>
            <a:pPr marL="285750" indent="-285750">
              <a:buFont typeface="Arial" panose="020B0604020202020204" pitchFamily="34" charset="0"/>
              <a:buChar char="•"/>
            </a:pPr>
            <a:endParaRPr lang="es-MX" sz="2800" dirty="0"/>
          </a:p>
          <a:p>
            <a:r>
              <a:rPr lang="es-MX" sz="2800" dirty="0"/>
              <a:t>Diseñado para mejorar la gestión de clientes y productos de ITEMS Colombia, permite la autenticación de usuarios, el registro y modificación de clientes, la gestión de productos y servicios, el seguimiento de solicitudes y la generación de cotizaciones de una forma más </a:t>
            </a:r>
            <a:r>
              <a:rPr lang="es-MX" sz="2800" dirty="0" err="1"/>
              <a:t>agil</a:t>
            </a:r>
            <a:r>
              <a:rPr lang="es-MX" sz="2800" dirty="0"/>
              <a:t>, efectiva y organizada.</a:t>
            </a:r>
            <a:endParaRPr lang="es-MX" sz="2800" b="1" dirty="0">
              <a:latin typeface="Work Sans Light" pitchFamily="2" charset="77"/>
            </a:endParaRPr>
          </a:p>
        </p:txBody>
      </p:sp>
      <p:pic>
        <p:nvPicPr>
          <p:cNvPr id="7" name="Imagen 6">
            <a:extLst>
              <a:ext uri="{FF2B5EF4-FFF2-40B4-BE49-F238E27FC236}">
                <a16:creationId xmlns:a16="http://schemas.microsoft.com/office/drawing/2014/main" id="{C14A328C-2BBB-F61A-EFF2-85ADFBF94B62}"/>
              </a:ext>
            </a:extLst>
          </p:cNvPr>
          <p:cNvPicPr>
            <a:picLocks noChangeAspect="1"/>
          </p:cNvPicPr>
          <p:nvPr/>
        </p:nvPicPr>
        <p:blipFill rotWithShape="1">
          <a:blip r:embed="rId2"/>
          <a:srcRect b="26300"/>
          <a:stretch/>
        </p:blipFill>
        <p:spPr>
          <a:xfrm>
            <a:off x="8672059" y="591042"/>
            <a:ext cx="1167837" cy="355630"/>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2108584"/>
            <a:ext cx="11447293" cy="3970318"/>
          </a:xfrm>
          <a:prstGeom prst="rect">
            <a:avLst/>
          </a:prstGeom>
          <a:noFill/>
        </p:spPr>
        <p:txBody>
          <a:bodyPr wrap="square" rtlCol="0">
            <a:spAutoFit/>
          </a:bodyPr>
          <a:lstStyle/>
          <a:p>
            <a:r>
              <a:rPr lang="es-MX" sz="2800" dirty="0"/>
              <a:t>Se enfoca en la implementación de un sistema de información y base de datos de clientes para la empresa ITEMS Colombia, que se dedica a la prestación de servicios de mantenimiento preventivo y correctivo del sistema de seguridad e instalación de equipos de seguridad. </a:t>
            </a:r>
          </a:p>
          <a:p>
            <a:endParaRPr lang="es-MX" sz="2800" dirty="0"/>
          </a:p>
          <a:p>
            <a:r>
              <a:rPr lang="es-MX" sz="2800" dirty="0"/>
              <a:t>La meta principal es mejorar la gestión de la información relacionada con los productos y servicios de la empresa, así como proporcionar a los clientes una herramienta que les permita acceder de manera fácil y eficiente a la información relevante sobre los servicios y productos contratados.</a:t>
            </a:r>
            <a:endParaRPr lang="es-MX" sz="2800" dirty="0">
              <a:latin typeface="Work Sans Light" pitchFamily="2" charset="77"/>
            </a:endParaRPr>
          </a:p>
        </p:txBody>
      </p:sp>
      <p:pic>
        <p:nvPicPr>
          <p:cNvPr id="3" name="Imagen 2">
            <a:extLst>
              <a:ext uri="{FF2B5EF4-FFF2-40B4-BE49-F238E27FC236}">
                <a16:creationId xmlns:a16="http://schemas.microsoft.com/office/drawing/2014/main" id="{142E8C2E-580F-6426-E057-CD6D136C54D1}"/>
              </a:ext>
            </a:extLst>
          </p:cNvPr>
          <p:cNvPicPr>
            <a:picLocks noChangeAspect="1"/>
          </p:cNvPicPr>
          <p:nvPr/>
        </p:nvPicPr>
        <p:blipFill rotWithShape="1">
          <a:blip r:embed="rId2"/>
          <a:srcRect b="26300"/>
          <a:stretch/>
        </p:blipFill>
        <p:spPr>
          <a:xfrm>
            <a:off x="8672059" y="591042"/>
            <a:ext cx="1167837" cy="355630"/>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CO" dirty="0">
                <a:solidFill>
                  <a:schemeClr val="bg1"/>
                </a:solidFill>
                <a:latin typeface="Work Sans Medium" pitchFamily="2" charset="77"/>
              </a:rPr>
              <a:t>Diagrama Casos de Uso</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7" name="Imagen 6">
            <a:extLst>
              <a:ext uri="{FF2B5EF4-FFF2-40B4-BE49-F238E27FC236}">
                <a16:creationId xmlns:a16="http://schemas.microsoft.com/office/drawing/2014/main" id="{2DB7A84F-2E11-6B8A-1A3A-69D532C7C3B1}"/>
              </a:ext>
            </a:extLst>
          </p:cNvPr>
          <p:cNvPicPr>
            <a:picLocks noChangeAspect="1"/>
          </p:cNvPicPr>
          <p:nvPr/>
        </p:nvPicPr>
        <p:blipFill>
          <a:blip r:embed="rId2"/>
          <a:stretch>
            <a:fillRect/>
          </a:stretch>
        </p:blipFill>
        <p:spPr>
          <a:xfrm>
            <a:off x="2911681" y="1607566"/>
            <a:ext cx="5931106" cy="4965244"/>
          </a:xfrm>
          <a:prstGeom prst="rect">
            <a:avLst/>
          </a:prstGeom>
        </p:spPr>
      </p:pic>
      <p:pic>
        <p:nvPicPr>
          <p:cNvPr id="8" name="Imagen 7">
            <a:extLst>
              <a:ext uri="{FF2B5EF4-FFF2-40B4-BE49-F238E27FC236}">
                <a16:creationId xmlns:a16="http://schemas.microsoft.com/office/drawing/2014/main" id="{2B3A9C3A-F968-77F1-65E5-63A4B62E3079}"/>
              </a:ext>
            </a:extLst>
          </p:cNvPr>
          <p:cNvPicPr>
            <a:picLocks noChangeAspect="1"/>
          </p:cNvPicPr>
          <p:nvPr/>
        </p:nvPicPr>
        <p:blipFill rotWithShape="1">
          <a:blip r:embed="rId3"/>
          <a:srcRect b="26300"/>
          <a:stretch/>
        </p:blipFill>
        <p:spPr>
          <a:xfrm>
            <a:off x="8672059" y="591042"/>
            <a:ext cx="1167837" cy="355630"/>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TotalTime>
  <Words>688</Words>
  <Application>Microsoft Office PowerPoint</Application>
  <PresentationFormat>Panorámica</PresentationFormat>
  <Paragraphs>96</Paragraphs>
  <Slides>15</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Diagrama Casos de Uso</vt:lpstr>
      <vt:lpstr>Modelo Relacional</vt:lpstr>
      <vt:lpstr>Delimitación</vt:lpstr>
      <vt:lpstr>DDL y DLM</vt:lpstr>
      <vt:lpstr>DDL y DLM</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Aleja Recocraft</cp:lastModifiedBy>
  <cp:revision>74</cp:revision>
  <dcterms:created xsi:type="dcterms:W3CDTF">2020-10-01T23:51:28Z</dcterms:created>
  <dcterms:modified xsi:type="dcterms:W3CDTF">2024-04-09T03:08:14Z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